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77" r:id="rId4"/>
    <p:sldId id="278" r:id="rId5"/>
    <p:sldId id="267" r:id="rId6"/>
    <p:sldId id="266" r:id="rId7"/>
    <p:sldId id="270" r:id="rId8"/>
    <p:sldId id="257" r:id="rId9"/>
    <p:sldId id="268" r:id="rId10"/>
    <p:sldId id="274" r:id="rId11"/>
    <p:sldId id="280" r:id="rId12"/>
    <p:sldId id="276" r:id="rId13"/>
    <p:sldId id="269" r:id="rId14"/>
    <p:sldId id="260" r:id="rId15"/>
    <p:sldId id="272" r:id="rId16"/>
    <p:sldId id="271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6197"/>
  </p:normalViewPr>
  <p:slideViewPr>
    <p:cSldViewPr snapToGrid="0">
      <p:cViewPr>
        <p:scale>
          <a:sx n="67" d="100"/>
          <a:sy n="67" d="100"/>
        </p:scale>
        <p:origin x="976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8D53C-CFFC-4A42-9854-C510125F62B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F4031-B2AE-464E-902A-8285B84C8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0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F4031-B2AE-464E-902A-8285B84C80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2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280E-2662-5F02-A0B0-BA15AC980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4248-FF34-0EC4-3CD9-D56FB8BFD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C3915-8658-D88E-3742-3B1F2F96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A660E-004C-6555-DD86-A4DC9648F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98084-3FD7-B2B0-34F3-01FD8A10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0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0677-9B02-6D06-8664-3F974F8E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B851A-F479-B61A-691D-A250B590C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9CFF7-113D-D184-7C9B-571E27C42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211AB-6A1A-54A4-0A78-AFC15896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31DDA-9EF2-C6E3-D0CD-FE96ADFB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3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EA3E7-68B2-F514-8F49-62074BAF1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84F34-F024-401F-D791-E90B29823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5D362-F0F7-9C2C-6413-E2FAC251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01B96-E05A-7D0F-95E3-AF4E5C98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EDA37-A555-BECB-363B-9AAD68F8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5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D4C8-EA80-4E81-3A69-3657DE8C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9B7BE-9F83-31DB-3A62-392CCABBD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FC72C-D925-179B-94B8-2A4BE39E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7B9DB-FF01-6AD3-2AE1-709D6F485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BF961-A1D9-775C-D1BB-8D63C73A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3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28B6-725E-F814-6670-F86B4A4FD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5F26C-534B-67BF-C349-26CE04B20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74BAE-ADF6-27C6-7E5F-60719FFDA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0AF8-1DD2-177E-3353-E5ACBDB8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AEC99-FFA8-763C-5DE7-7CE4E8BF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2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0F68-6174-D174-FFFC-7D1A8355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DAD1-2FD8-8A54-7FC0-9EF0CA14B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CF08-7499-6E44-2522-690B0310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E1955-6FA5-C94C-DB1D-C9F2404EA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826CA-191F-28D6-AD62-3A382919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BA53C-2876-8E75-C6F4-1D130897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51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487C-DAEB-A7CC-49AE-86C7F230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ED229-3AC2-5916-FC94-97A42EB05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4A4A2-CD12-B85D-46F3-1FDAD46AC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BFD41-53AA-85EA-757C-A61F32ED7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C19B6-888E-B809-A800-146E4699F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15937-63EA-D35F-EB8A-A5FA1D89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45042-A198-89F8-889E-E93979EB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E0B67-1CC5-4A40-D352-8688E120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8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BD8E-09D8-9175-01EF-6784A465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4743F-5D6E-05A6-A1EC-63B474FC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1F4F2-ACB0-8CB4-0E30-0776ADE8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AE6B1-1798-D2E9-00B8-237A83CD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3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1485F-BB48-4B83-7F8C-22DEB1FBB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2D3FD-63E6-9F83-2BCC-87B35415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9DF64-372B-CB9B-EE91-C348526F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9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63962-A532-3000-F37A-3A0367BF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37A8A-58F1-2227-592E-98905796F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5AC3B-0CAA-DA08-68E7-403264992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4C191-D892-48D9-05F1-332441619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76918-668E-144C-EAD2-FB48EB66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3DE5E-8736-0C8D-0009-36B9ADFC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2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0A2-D2EF-929A-1847-35BCDCDC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F3B1A-663E-FC6D-CCC0-75C9093AD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04867-3A00-2676-E7A9-A5B5A383C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478F2-E853-0A53-A0BF-E7A7211E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C8A5F-0FFB-43B2-CF97-88FC90C1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F8352-989C-C47B-3B0C-5FD512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C4C3A-6AF7-EAFA-AC45-DA03DE032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C59C2-2FAE-9592-351E-2F9D2145D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DC85B-75E4-04A3-E875-C8E8795B2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E6CC5-7F58-0945-8BC2-4E7E7C68B6CB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806C8-D249-6B2B-1B17-8E7487782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8F107-5B00-1EF2-32F0-6349DFD45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34CA-2575-4D4C-8B30-AAD27879B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6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8.mov"/><Relationship Id="rId7" Type="http://schemas.openxmlformats.org/officeDocument/2006/relationships/image" Target="../media/image38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gif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7" Type="http://schemas.openxmlformats.org/officeDocument/2006/relationships/image" Target="../media/image20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A443-0B51-5625-9D63-DCFAF498D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Towards human-level 3D scene understanding: experiments and modeling benchmarks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90E4E-CB22-3FCE-8D40-6A2DD0B489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Embodied Intelligence</a:t>
            </a:r>
          </a:p>
          <a:p>
            <a:r>
              <a:rPr lang="en-US" dirty="0"/>
              <a:t>9.12.22</a:t>
            </a:r>
          </a:p>
        </p:txBody>
      </p:sp>
    </p:spTree>
    <p:extLst>
      <p:ext uri="{BB962C8B-B14F-4D97-AF65-F5344CB8AC3E}">
        <p14:creationId xmlns:p14="http://schemas.microsoft.com/office/powerpoint/2010/main" val="3227944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ABB4783F-A418-0D29-0DBC-05F44BBDD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735932"/>
            <a:ext cx="5172075" cy="29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5118805-10B4-174E-ECF3-BE0FE0B10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3863641"/>
            <a:ext cx="5172201" cy="29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>
            <a:extLst>
              <a:ext uri="{FF2B5EF4-FFF2-40B4-BE49-F238E27FC236}">
                <a16:creationId xmlns:a16="http://schemas.microsoft.com/office/drawing/2014/main" id="{13A54166-2749-5C43-9612-81F82D525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3" y="3863641"/>
            <a:ext cx="5172075" cy="29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76B1D1D0-6421-E1E8-6646-C7E7A03E0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9" y="735932"/>
            <a:ext cx="5172075" cy="29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BD7D9-4CE8-C663-05AB-F71B3FA21E0E}"/>
              </a:ext>
            </a:extLst>
          </p:cNvPr>
          <p:cNvSpPr txBox="1"/>
          <p:nvPr/>
        </p:nvSpPr>
        <p:spPr>
          <a:xfrm>
            <a:off x="8929688" y="11522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E76F3-5A34-3D4C-47D3-245DBFE69550}"/>
              </a:ext>
            </a:extLst>
          </p:cNvPr>
          <p:cNvSpPr txBox="1"/>
          <p:nvPr/>
        </p:nvSpPr>
        <p:spPr>
          <a:xfrm>
            <a:off x="3650362" y="183300"/>
            <a:ext cx="107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Hypersim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D5862-41D2-D7F8-079F-33C161BD6D34}"/>
              </a:ext>
            </a:extLst>
          </p:cNvPr>
          <p:cNvSpPr txBox="1"/>
          <p:nvPr/>
        </p:nvSpPr>
        <p:spPr>
          <a:xfrm>
            <a:off x="170350" y="1909909"/>
            <a:ext cx="1023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User </a:t>
            </a:r>
          </a:p>
          <a:p>
            <a:pPr algn="ctr"/>
            <a:r>
              <a:rPr lang="en-US" dirty="0"/>
              <a:t>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2DFD1-C753-CFAF-48B6-337A3121C641}"/>
              </a:ext>
            </a:extLst>
          </p:cNvPr>
          <p:cNvSpPr txBox="1"/>
          <p:nvPr/>
        </p:nvSpPr>
        <p:spPr>
          <a:xfrm>
            <a:off x="159962" y="5190441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Stimulus </a:t>
            </a:r>
          </a:p>
          <a:p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9944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F6BB214-A32F-ABDB-61C4-BC43F90F3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60" y="3672115"/>
            <a:ext cx="3092963" cy="31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D8CE9BF-6CDC-E320-308B-DEFD9E4E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90" y="3672115"/>
            <a:ext cx="3092963" cy="31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5BE42DC9-077B-5186-4DE4-6DE3D05E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419" y="3672113"/>
            <a:ext cx="3092964" cy="31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4F68C463-5F60-B341-74A6-E8893A983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60" y="243115"/>
            <a:ext cx="3092963" cy="31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6ABC8831-208C-207B-B712-95D2572E2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90" y="243117"/>
            <a:ext cx="3092963" cy="31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9CCEAC02-78D2-3217-AF68-A2F1036C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420" y="243115"/>
            <a:ext cx="3092963" cy="31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726E5-D764-A2A8-D3EC-D39ED4BA8F54}"/>
              </a:ext>
            </a:extLst>
          </p:cNvPr>
          <p:cNvSpPr txBox="1"/>
          <p:nvPr/>
        </p:nvSpPr>
        <p:spPr>
          <a:xfrm>
            <a:off x="50987" y="0"/>
            <a:ext cx="161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Worst Scoring Images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A5176-1FF7-89C0-68FF-B22D8C9ED026}"/>
              </a:ext>
            </a:extLst>
          </p:cNvPr>
          <p:cNvSpPr txBox="1"/>
          <p:nvPr/>
        </p:nvSpPr>
        <p:spPr>
          <a:xfrm>
            <a:off x="435428" y="1466725"/>
            <a:ext cx="107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Hypersim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9C79E-C9C1-DA6E-C7C9-AE5B57CFFA73}"/>
              </a:ext>
            </a:extLst>
          </p:cNvPr>
          <p:cNvSpPr txBox="1"/>
          <p:nvPr/>
        </p:nvSpPr>
        <p:spPr>
          <a:xfrm>
            <a:off x="650648" y="489572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TDW</a:t>
            </a:r>
          </a:p>
        </p:txBody>
      </p:sp>
    </p:spTree>
    <p:extLst>
      <p:ext uri="{BB962C8B-B14F-4D97-AF65-F5344CB8AC3E}">
        <p14:creationId xmlns:p14="http://schemas.microsoft.com/office/powerpoint/2010/main" val="297757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D8AF5FE-7694-D5D3-0500-A3F97EFA4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81524"/>
            <a:ext cx="4729162" cy="27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800AE91-D64D-33D4-C64F-FB352CF1F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96710"/>
            <a:ext cx="4729162" cy="27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AD511-129E-2B67-EA66-0B14C9791BF2}"/>
              </a:ext>
            </a:extLst>
          </p:cNvPr>
          <p:cNvSpPr txBox="1"/>
          <p:nvPr/>
        </p:nvSpPr>
        <p:spPr>
          <a:xfrm>
            <a:off x="-1" y="0"/>
            <a:ext cx="5715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Gestalt Relative Depth Estimation Results</a:t>
            </a:r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504022DF-555F-A849-064D-85A92B9D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869" y="3691977"/>
            <a:ext cx="3040334" cy="313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>
            <a:extLst>
              <a:ext uri="{FF2B5EF4-FFF2-40B4-BE49-F238E27FC236}">
                <a16:creationId xmlns:a16="http://schemas.microsoft.com/office/drawing/2014/main" id="{0066914C-F0DE-E4ED-55C3-E49237DB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576" y="422805"/>
            <a:ext cx="3073681" cy="31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7AB7FDD0-2F8B-53B2-9048-AA48D3B9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869" y="477052"/>
            <a:ext cx="2968349" cy="305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>
            <a:extLst>
              <a:ext uri="{FF2B5EF4-FFF2-40B4-BE49-F238E27FC236}">
                <a16:creationId xmlns:a16="http://schemas.microsoft.com/office/drawing/2014/main" id="{897E08DD-0231-A9C0-498E-60D31162D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576" y="3642919"/>
            <a:ext cx="3121308" cy="321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305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E244-401E-DBA2-6507-88B61A14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1058"/>
            <a:ext cx="10515600" cy="1325563"/>
          </a:xfrm>
        </p:spPr>
        <p:txBody>
          <a:bodyPr/>
          <a:lstStyle/>
          <a:p>
            <a:r>
              <a:rPr lang="en-US" dirty="0"/>
              <a:t>Surface Normal Task</a:t>
            </a:r>
          </a:p>
        </p:txBody>
      </p:sp>
      <p:pic>
        <p:nvPicPr>
          <p:cNvPr id="3" name="Screen Recording 2022-09-12 at 2.46.42 PM" descr="Screen Recording 2022-09-12 at 2.46.42 PM">
            <a:hlinkClick r:id="" action="ppaction://media"/>
            <a:extLst>
              <a:ext uri="{FF2B5EF4-FFF2-40B4-BE49-F238E27FC236}">
                <a16:creationId xmlns:a16="http://schemas.microsoft.com/office/drawing/2014/main" id="{AB3DDB62-D8BC-8531-66B1-9D9849F1E3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5245" r="-140" b="6263"/>
          <a:stretch/>
        </p:blipFill>
        <p:spPr>
          <a:xfrm>
            <a:off x="5957856" y="1256115"/>
            <a:ext cx="5303520" cy="5486400"/>
          </a:xfrm>
          <a:prstGeom prst="rect">
            <a:avLst/>
          </a:prstGeom>
        </p:spPr>
      </p:pic>
      <p:pic>
        <p:nvPicPr>
          <p:cNvPr id="4" name="Screen Recording 2022-09-12 at 2.49.29 PM" descr="Screen Recording 2022-09-12 at 2.49.29 PM">
            <a:hlinkClick r:id="" action="ppaction://media"/>
            <a:extLst>
              <a:ext uri="{FF2B5EF4-FFF2-40B4-BE49-F238E27FC236}">
                <a16:creationId xmlns:a16="http://schemas.microsoft.com/office/drawing/2014/main" id="{0FA1807C-69E4-334E-9E47-C4054FE31CF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4196" y="1076531"/>
            <a:ext cx="4843629" cy="5665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2E2773-45CB-1800-8B28-3A41D1F1DBDD}"/>
              </a:ext>
            </a:extLst>
          </p:cNvPr>
          <p:cNvSpPr txBox="1"/>
          <p:nvPr/>
        </p:nvSpPr>
        <p:spPr>
          <a:xfrm>
            <a:off x="2056656" y="895978"/>
            <a:ext cx="1844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Practice Trial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D97D5-8842-B8E0-DA2F-0AF12CEAC9AC}"/>
              </a:ext>
            </a:extLst>
          </p:cNvPr>
          <p:cNvSpPr txBox="1"/>
          <p:nvPr/>
        </p:nvSpPr>
        <p:spPr>
          <a:xfrm>
            <a:off x="7476068" y="895978"/>
            <a:ext cx="22670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Attention Check</a:t>
            </a:r>
          </a:p>
        </p:txBody>
      </p:sp>
    </p:spTree>
    <p:extLst>
      <p:ext uri="{BB962C8B-B14F-4D97-AF65-F5344CB8AC3E}">
        <p14:creationId xmlns:p14="http://schemas.microsoft.com/office/powerpoint/2010/main" val="165174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B6DF-C341-97F7-7EDA-3176DC25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29105" cy="675077"/>
          </a:xfrm>
        </p:spPr>
        <p:txBody>
          <a:bodyPr>
            <a:normAutofit fontScale="90000"/>
          </a:bodyPr>
          <a:lstStyle/>
          <a:p>
            <a:r>
              <a:rPr lang="en-US" dirty="0"/>
              <a:t>Surface Normals – Hypersim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3BE277F0-493F-FB6B-DBA1-DB89791F7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104" y="1419666"/>
            <a:ext cx="6587027" cy="3566672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2C6C510-74E9-B9E0-E9F2-FAD1F00AF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225"/>
            <a:ext cx="5257800" cy="406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465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B6DF-C341-97F7-7EDA-3176DC25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29105" cy="675077"/>
          </a:xfrm>
        </p:spPr>
        <p:txBody>
          <a:bodyPr>
            <a:normAutofit fontScale="90000"/>
          </a:bodyPr>
          <a:lstStyle/>
          <a:p>
            <a:r>
              <a:rPr lang="en-US" dirty="0"/>
              <a:t>Surface Normals – TDW</a:t>
            </a: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DA935847-3665-9DF2-F294-73DE40AE2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1327509"/>
            <a:ext cx="6338887" cy="3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386532-BA71-BF88-0610-81FFBB28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169787"/>
            <a:ext cx="5129213" cy="396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466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FA2425-DABA-54C2-D4D6-1F929B2CC6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429105" cy="675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Surface Normals – Gestalt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61562FB7-213A-4910-DA35-692C682E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7" y="1439219"/>
            <a:ext cx="5414963" cy="419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BDB1C595-128F-B647-BB7A-6FE0D168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0212"/>
            <a:ext cx="5934753" cy="31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70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071D-602E-7FFB-DAD4-52AC6D6A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4328-FD0B-FF21-323D-61F935D7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test a variety of models across the suite of Tasks x Datasets</a:t>
            </a:r>
          </a:p>
          <a:p>
            <a:r>
              <a:rPr lang="en-US" dirty="0"/>
              <a:t>Working on developing methods for readouts (</a:t>
            </a:r>
            <a:r>
              <a:rPr lang="en-US" dirty="0" err="1"/>
              <a:t>ie</a:t>
            </a:r>
            <a:r>
              <a:rPr lang="en-US" dirty="0"/>
              <a:t>; how do you test a segmentation model on depth estimates)</a:t>
            </a:r>
          </a:p>
          <a:p>
            <a:r>
              <a:rPr lang="en-US" dirty="0"/>
              <a:t>Results TBD!</a:t>
            </a:r>
          </a:p>
        </p:txBody>
      </p:sp>
    </p:spTree>
    <p:extLst>
      <p:ext uri="{BB962C8B-B14F-4D97-AF65-F5344CB8AC3E}">
        <p14:creationId xmlns:p14="http://schemas.microsoft.com/office/powerpoint/2010/main" val="196331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E0E92-EB26-E57C-13C3-5682B8FC0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1" y="330755"/>
            <a:ext cx="6722918" cy="5270269"/>
          </a:xfrm>
        </p:spPr>
        <p:txBody>
          <a:bodyPr>
            <a:normAutofit/>
          </a:bodyPr>
          <a:lstStyle/>
          <a:p>
            <a:r>
              <a:rPr lang="en-US" dirty="0"/>
              <a:t>Humans perceive rich, stable 3D structure in all sorts of scenes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Sketch Images | Free Vectors, Stock Photos &amp; PSD">
            <a:extLst>
              <a:ext uri="{FF2B5EF4-FFF2-40B4-BE49-F238E27FC236}">
                <a16:creationId xmlns:a16="http://schemas.microsoft.com/office/drawing/2014/main" id="{41DB6DF7-682D-8D05-595F-B2001FE3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174" y="1245780"/>
            <a:ext cx="3776750" cy="265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7: (Left) An example of amodal completion. The gure is perceived as a... |  Download Scientific Diagram">
            <a:extLst>
              <a:ext uri="{FF2B5EF4-FFF2-40B4-BE49-F238E27FC236}">
                <a16:creationId xmlns:a16="http://schemas.microsoft.com/office/drawing/2014/main" id="{B8AFE9D2-1CA0-9024-098C-A44694D1F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8" y="4150046"/>
            <a:ext cx="5629607" cy="263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people sitting at a table with computers&#10;&#10;Description automatically generated with medium confidence">
            <a:extLst>
              <a:ext uri="{FF2B5EF4-FFF2-40B4-BE49-F238E27FC236}">
                <a16:creationId xmlns:a16="http://schemas.microsoft.com/office/drawing/2014/main" id="{7D4516E3-A475-6DE8-015E-04B8F98B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8" y="1661800"/>
            <a:ext cx="5276580" cy="3957435"/>
          </a:xfrm>
          <a:prstGeom prst="rect">
            <a:avLst/>
          </a:prstGeom>
        </p:spPr>
      </p:pic>
      <p:pic>
        <p:nvPicPr>
          <p:cNvPr id="10" name="Picture 9" descr="A picture containing indoor, wall, floor, toy&#10;&#10;Description automatically generated">
            <a:extLst>
              <a:ext uri="{FF2B5EF4-FFF2-40B4-BE49-F238E27FC236}">
                <a16:creationId xmlns:a16="http://schemas.microsoft.com/office/drawing/2014/main" id="{76C03978-A80F-529F-6DF7-2AE7EEB371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20" r="42295" b="4814"/>
          <a:stretch/>
        </p:blipFill>
        <p:spPr>
          <a:xfrm rot="5400000">
            <a:off x="6129391" y="1628409"/>
            <a:ext cx="1819090" cy="18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E08D4AF0-393B-2A8B-D91E-A812654A3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47" t="18462" r="547" b="34229"/>
          <a:stretch/>
        </p:blipFill>
        <p:spPr>
          <a:xfrm>
            <a:off x="10155132" y="4177309"/>
            <a:ext cx="1632788" cy="1671637"/>
          </a:xfrm>
        </p:spPr>
      </p:pic>
      <p:pic>
        <p:nvPicPr>
          <p:cNvPr id="6" name="Picture 5" descr="A picture containing indoor, wall, floor, toy&#10;&#10;Description automatically generated">
            <a:extLst>
              <a:ext uri="{FF2B5EF4-FFF2-40B4-BE49-F238E27FC236}">
                <a16:creationId xmlns:a16="http://schemas.microsoft.com/office/drawing/2014/main" id="{18E55F07-97F3-5F85-F152-27C0383B2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20" r="42295" b="4814"/>
          <a:stretch/>
        </p:blipFill>
        <p:spPr>
          <a:xfrm rot="5400000">
            <a:off x="8413306" y="4146625"/>
            <a:ext cx="1671636" cy="1733005"/>
          </a:xfrm>
          <a:prstGeom prst="rect">
            <a:avLst/>
          </a:prstGeom>
        </p:spPr>
      </p:pic>
      <p:pic>
        <p:nvPicPr>
          <p:cNvPr id="10242" name="Picture 2" descr="Tesla's self-driving software confuses horse-drawn carriage on the highway  with a semi-truck | UK Times">
            <a:extLst>
              <a:ext uri="{FF2B5EF4-FFF2-40B4-BE49-F238E27FC236}">
                <a16:creationId xmlns:a16="http://schemas.microsoft.com/office/drawing/2014/main" id="{6563CA6A-66A2-C4FB-1FF2-B1340EFAF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9"/>
          <a:stretch/>
        </p:blipFill>
        <p:spPr bwMode="auto">
          <a:xfrm>
            <a:off x="4824534" y="722519"/>
            <a:ext cx="3192005" cy="464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4B701-BFD4-FADE-48F9-BBFCE015C97A}"/>
              </a:ext>
            </a:extLst>
          </p:cNvPr>
          <p:cNvSpPr txBox="1"/>
          <p:nvPr/>
        </p:nvSpPr>
        <p:spPr>
          <a:xfrm>
            <a:off x="4953200" y="5479613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Tesla Perception system failure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FCD2F-5A2C-37D3-F8CD-BFEE2C1A4706}"/>
              </a:ext>
            </a:extLst>
          </p:cNvPr>
          <p:cNvSpPr txBox="1"/>
          <p:nvPr/>
        </p:nvSpPr>
        <p:spPr>
          <a:xfrm>
            <a:off x="8667718" y="5848945"/>
            <a:ext cx="3367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BrickIt – dedicated lego parser, failing to parse legos</a:t>
            </a:r>
          </a:p>
          <a:p>
            <a:r>
              <a:rPr lang="en-US" dirty="0"/>
              <a:t>when faced with occlusion</a:t>
            </a:r>
          </a:p>
        </p:txBody>
      </p:sp>
      <p:pic>
        <p:nvPicPr>
          <p:cNvPr id="10244" name="Picture 4" descr="Everything You Ever Wanted To Know About Computer Vision. | by Ilija  Mihajlovic | Towards Data Science">
            <a:extLst>
              <a:ext uri="{FF2B5EF4-FFF2-40B4-BE49-F238E27FC236}">
                <a16:creationId xmlns:a16="http://schemas.microsoft.com/office/drawing/2014/main" id="{18C19252-99B2-59B8-3D30-B9B34B356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0"/>
          <a:stretch/>
        </p:blipFill>
        <p:spPr bwMode="auto">
          <a:xfrm>
            <a:off x="8445724" y="171454"/>
            <a:ext cx="341881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72A2CE-A30A-7D9D-F209-4D584F6BC47E}"/>
              </a:ext>
            </a:extLst>
          </p:cNvPr>
          <p:cNvSpPr txBox="1">
            <a:spLocks/>
          </p:cNvSpPr>
          <p:nvPr/>
        </p:nvSpPr>
        <p:spPr>
          <a:xfrm>
            <a:off x="56501" y="330755"/>
            <a:ext cx="4438644" cy="5270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Humans perceive rich, stable 3D structure in all sorts of scenes</a:t>
            </a:r>
          </a:p>
          <a:p>
            <a:r>
              <a:rPr lang="en-US" dirty="0"/>
              <a:t>This contrasts with AI perceptual systems, which are brittle and generalize poorly</a:t>
            </a:r>
          </a:p>
          <a:p>
            <a:r>
              <a:rPr lang="en-US" dirty="0"/>
              <a:t>How do we bridge that gap, and how can we evaluate whether an AI perceptual system has achieved some measure of human-like perception?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D5116-E009-F6D5-3C40-DB36AAEB264E}"/>
              </a:ext>
            </a:extLst>
          </p:cNvPr>
          <p:cNvSpPr txBox="1"/>
          <p:nvPr/>
        </p:nvSpPr>
        <p:spPr>
          <a:xfrm>
            <a:off x="8345928" y="3514729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detection missing objects in </a:t>
            </a:r>
            <a:br>
              <a:rPr lang="en-US" dirty="0"/>
            </a:br>
            <a:r>
              <a:rPr lang="en-US" dirty="0"/>
              <a:t>plain sight</a:t>
            </a:r>
          </a:p>
        </p:txBody>
      </p:sp>
    </p:spTree>
    <p:extLst>
      <p:ext uri="{BB962C8B-B14F-4D97-AF65-F5344CB8AC3E}">
        <p14:creationId xmlns:p14="http://schemas.microsoft.com/office/powerpoint/2010/main" val="39621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A025-3D47-201B-ECCC-17EC0226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Mid-Level Visual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2194-5FF1-B191-279D-A4D86219F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people on a variety of mid-level visual tasks:</a:t>
            </a:r>
          </a:p>
          <a:p>
            <a:pPr lvl="1"/>
            <a:r>
              <a:rPr lang="en-US" dirty="0"/>
              <a:t>Object localization / segmentation</a:t>
            </a:r>
          </a:p>
          <a:p>
            <a:pPr lvl="1"/>
            <a:r>
              <a:rPr lang="en-US" dirty="0"/>
              <a:t>Relative Depth Estimation</a:t>
            </a:r>
          </a:p>
          <a:p>
            <a:pPr lvl="1"/>
            <a:r>
              <a:rPr lang="en-US" dirty="0"/>
              <a:t>Surface Normals</a:t>
            </a:r>
          </a:p>
          <a:p>
            <a:pPr lvl="1"/>
            <a:endParaRPr lang="en-US" dirty="0"/>
          </a:p>
          <a:p>
            <a:r>
              <a:rPr lang="en-US" dirty="0"/>
              <a:t>The benchmark should ideally provide a spread of human performance, to serve as a worthwhile comparison for models</a:t>
            </a:r>
          </a:p>
          <a:p>
            <a:pPr lvl="1"/>
            <a:r>
              <a:rPr lang="en-US" dirty="0"/>
              <a:t>To that end, we developed a novel, artificial dataset</a:t>
            </a:r>
          </a:p>
        </p:txBody>
      </p:sp>
    </p:spTree>
    <p:extLst>
      <p:ext uri="{BB962C8B-B14F-4D97-AF65-F5344CB8AC3E}">
        <p14:creationId xmlns:p14="http://schemas.microsoft.com/office/powerpoint/2010/main" val="1528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44" descr="044">
            <a:hlinkClick r:id="" action="ppaction://media"/>
            <a:extLst>
              <a:ext uri="{FF2B5EF4-FFF2-40B4-BE49-F238E27FC236}">
                <a16:creationId xmlns:a16="http://schemas.microsoft.com/office/drawing/2014/main" id="{556AEC20-54E3-C413-E6E9-F8EBADC30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07983" y="936949"/>
            <a:ext cx="3325072" cy="3325072"/>
          </a:xfrm>
          <a:prstGeom prst="rect">
            <a:avLst/>
          </a:prstGeom>
        </p:spPr>
      </p:pic>
      <p:pic>
        <p:nvPicPr>
          <p:cNvPr id="10" name="072" descr="072">
            <a:hlinkClick r:id="" action="ppaction://media"/>
            <a:extLst>
              <a:ext uri="{FF2B5EF4-FFF2-40B4-BE49-F238E27FC236}">
                <a16:creationId xmlns:a16="http://schemas.microsoft.com/office/drawing/2014/main" id="{52FE4B2D-7EFE-AC41-95FC-712BC4B002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51522" y="936949"/>
            <a:ext cx="3325072" cy="3325072"/>
          </a:xfrm>
          <a:prstGeom prst="rect">
            <a:avLst/>
          </a:prstGeom>
        </p:spPr>
      </p:pic>
      <p:pic>
        <p:nvPicPr>
          <p:cNvPr id="11" name="011" descr="011">
            <a:hlinkClick r:id="" action="ppaction://media"/>
            <a:extLst>
              <a:ext uri="{FF2B5EF4-FFF2-40B4-BE49-F238E27FC236}">
                <a16:creationId xmlns:a16="http://schemas.microsoft.com/office/drawing/2014/main" id="{FE2F1685-9F64-F083-0254-257039A937A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6211" y="936949"/>
            <a:ext cx="3325072" cy="33250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F35D5E-9E82-F0B3-1826-FB8D151A27C9}"/>
              </a:ext>
            </a:extLst>
          </p:cNvPr>
          <p:cNvSpPr txBox="1"/>
          <p:nvPr/>
        </p:nvSpPr>
        <p:spPr>
          <a:xfrm>
            <a:off x="0" y="84584"/>
            <a:ext cx="623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“Out-of-Distribution” Gestalt Style Scenes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EE74E1A-2F50-0EEF-DDEE-9EC8C8058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017" y="4591166"/>
            <a:ext cx="4023966" cy="226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93A1-98C7-7DF2-8FC2-D09646B3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16F5F-2A87-2626-B3A1-C82FACFEB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Probe various mid-level representations:</a:t>
            </a:r>
          </a:p>
          <a:p>
            <a:pPr lvl="1"/>
            <a:r>
              <a:rPr lang="en-US" dirty="0"/>
              <a:t>Object localization / segmentation</a:t>
            </a:r>
          </a:p>
          <a:p>
            <a:pPr lvl="1"/>
            <a:r>
              <a:rPr lang="en-US" dirty="0"/>
              <a:t>Depth Estimation</a:t>
            </a:r>
          </a:p>
          <a:p>
            <a:pPr lvl="1"/>
            <a:r>
              <a:rPr lang="en-US" dirty="0"/>
              <a:t>Surface Normal Estimation</a:t>
            </a:r>
          </a:p>
          <a:p>
            <a:pPr lvl="1"/>
            <a:endParaRPr lang="en-US" dirty="0"/>
          </a:p>
          <a:p>
            <a:r>
              <a:rPr lang="en-US" dirty="0"/>
              <a:t>Naturalistic baseline datasets:</a:t>
            </a:r>
          </a:p>
          <a:p>
            <a:pPr lvl="1"/>
            <a:r>
              <a:rPr lang="en-US" dirty="0"/>
              <a:t>TDW</a:t>
            </a:r>
          </a:p>
          <a:p>
            <a:pPr lvl="1"/>
            <a:r>
              <a:rPr lang="en-US" dirty="0"/>
              <a:t>Hypersim </a:t>
            </a:r>
          </a:p>
          <a:p>
            <a:pPr lvl="1"/>
            <a:r>
              <a:rPr lang="en-US" dirty="0"/>
              <a:t>NSD</a:t>
            </a:r>
          </a:p>
        </p:txBody>
      </p:sp>
      <p:pic>
        <p:nvPicPr>
          <p:cNvPr id="7" name="Picture 6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B4146296-E238-DC3A-DD0A-7FCA12DA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85273"/>
            <a:ext cx="2597426" cy="2994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AEEBD-4F75-3673-B01F-57083AF62CB7}"/>
              </a:ext>
            </a:extLst>
          </p:cNvPr>
          <p:cNvSpPr txBox="1"/>
          <p:nvPr/>
        </p:nvSpPr>
        <p:spPr>
          <a:xfrm>
            <a:off x="10234285" y="895049"/>
            <a:ext cx="195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Localization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CBE26-2143-24A0-6C49-CBF9A059CF3C}"/>
              </a:ext>
            </a:extLst>
          </p:cNvPr>
          <p:cNvSpPr txBox="1"/>
          <p:nvPr/>
        </p:nvSpPr>
        <p:spPr>
          <a:xfrm>
            <a:off x="6584122" y="6278461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Depth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6369D-8F6A-DB98-4CBC-C13C35B3751A}"/>
              </a:ext>
            </a:extLst>
          </p:cNvPr>
          <p:cNvSpPr txBox="1"/>
          <p:nvPr/>
        </p:nvSpPr>
        <p:spPr>
          <a:xfrm>
            <a:off x="9629930" y="6292273"/>
            <a:ext cx="172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Normals</a:t>
            </a:r>
          </a:p>
        </p:txBody>
      </p:sp>
      <p:pic>
        <p:nvPicPr>
          <p:cNvPr id="13" name="Picture 12" descr="A dog wearing a garment&#10;&#10;Description automatically generated with low confidence">
            <a:extLst>
              <a:ext uri="{FF2B5EF4-FFF2-40B4-BE49-F238E27FC236}">
                <a16:creationId xmlns:a16="http://schemas.microsoft.com/office/drawing/2014/main" id="{1E4C8D92-6F99-B059-481C-084A89E8F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59" y="60674"/>
            <a:ext cx="2816737" cy="3052266"/>
          </a:xfrm>
          <a:prstGeom prst="rect">
            <a:avLst/>
          </a:prstGeom>
        </p:spPr>
      </p:pic>
      <p:pic>
        <p:nvPicPr>
          <p:cNvPr id="15" name="Picture 14" descr="A picture containing text, floor, indoor, room&#10;&#10;Description automatically generated">
            <a:extLst>
              <a:ext uri="{FF2B5EF4-FFF2-40B4-BE49-F238E27FC236}">
                <a16:creationId xmlns:a16="http://schemas.microsoft.com/office/drawing/2014/main" id="{0CB8C663-0D68-B375-6532-E358A0C2D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849" y="3182508"/>
            <a:ext cx="2711779" cy="299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4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E244-401E-DBA2-6507-88B61A14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8123"/>
            <a:ext cx="10515600" cy="1325563"/>
          </a:xfrm>
        </p:spPr>
        <p:txBody>
          <a:bodyPr/>
          <a:lstStyle/>
          <a:p>
            <a:r>
              <a:rPr lang="en-US" dirty="0"/>
              <a:t>Object Localization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4D5C0B6-0A8A-C23E-391D-97C7DCFD7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025698"/>
            <a:ext cx="58166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creen Recording 2022-09-12 at 12.39.58 PM" descr="Screen Recording 2022-09-12 at 12.39.58 PM">
            <a:hlinkClick r:id="" action="ppaction://media"/>
            <a:extLst>
              <a:ext uri="{FF2B5EF4-FFF2-40B4-BE49-F238E27FC236}">
                <a16:creationId xmlns:a16="http://schemas.microsoft.com/office/drawing/2014/main" id="{1EB48A7F-ABFD-4AB0-FE8B-38F5B5864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0812" y="527396"/>
            <a:ext cx="5411788" cy="633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8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36CA-5BD1-0802-FED7-B8BCDA17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 loc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DAF8D6-DCB6-5A38-11DA-154AE6DB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" y="2208374"/>
            <a:ext cx="5227048" cy="37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41521-7D3F-C35A-9766-71695363D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10" y="1955575"/>
            <a:ext cx="5776071" cy="422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1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E244-401E-DBA2-6507-88B61A14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Relative Depth Estimation</a:t>
            </a:r>
          </a:p>
        </p:txBody>
      </p:sp>
      <p:pic>
        <p:nvPicPr>
          <p:cNvPr id="6" name="depth-recording" descr="depth-recording">
            <a:hlinkClick r:id="" action="ppaction://media"/>
            <a:extLst>
              <a:ext uri="{FF2B5EF4-FFF2-40B4-BE49-F238E27FC236}">
                <a16:creationId xmlns:a16="http://schemas.microsoft.com/office/drawing/2014/main" id="{AB4E62FB-88B0-6175-F3DE-E5A80DE4A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8730" y="975934"/>
            <a:ext cx="5258458" cy="5882066"/>
          </a:xfrm>
          <a:prstGeom prst="rect">
            <a:avLst/>
          </a:prstGeom>
        </p:spPr>
      </p:pic>
      <p:pic>
        <p:nvPicPr>
          <p:cNvPr id="10" name="Screen Recording 2022-09-12 at 10.51.04 AM" descr="Screen Recording 2022-09-12 at 10.51.04 AM">
            <a:hlinkClick r:id="" action="ppaction://media"/>
            <a:extLst>
              <a:ext uri="{FF2B5EF4-FFF2-40B4-BE49-F238E27FC236}">
                <a16:creationId xmlns:a16="http://schemas.microsoft.com/office/drawing/2014/main" id="{65281BF2-B27D-93B3-9B84-38774EF8F8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66855" y="975933"/>
            <a:ext cx="5258458" cy="58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6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273</Words>
  <Application>Microsoft Macintosh PowerPoint</Application>
  <PresentationFormat>Widescreen</PresentationFormat>
  <Paragraphs>58</Paragraphs>
  <Slides>17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Towards human-level 3D scene understanding: experiments and modeling benchmarks</vt:lpstr>
      <vt:lpstr>PowerPoint Presentation</vt:lpstr>
      <vt:lpstr>PowerPoint Presentation</vt:lpstr>
      <vt:lpstr>Probing Mid-Level Visual Representations</vt:lpstr>
      <vt:lpstr>PowerPoint Presentation</vt:lpstr>
      <vt:lpstr>Experiment Goals</vt:lpstr>
      <vt:lpstr>Object Localization</vt:lpstr>
      <vt:lpstr>Obj loc</vt:lpstr>
      <vt:lpstr>Relative Depth Estimation</vt:lpstr>
      <vt:lpstr>PowerPoint Presentation</vt:lpstr>
      <vt:lpstr>PowerPoint Presentation</vt:lpstr>
      <vt:lpstr>PowerPoint Presentation</vt:lpstr>
      <vt:lpstr>Surface Normal Task</vt:lpstr>
      <vt:lpstr>Surface Normals – Hypersim</vt:lpstr>
      <vt:lpstr>Surface Normals – TDW</vt:lpstr>
      <vt:lpstr>PowerPoint Presentation</vt:lpstr>
      <vt:lpstr>Model Baselines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Yoni Friedman</dc:creator>
  <cp:lastModifiedBy>Yoni Friedman</cp:lastModifiedBy>
  <cp:revision>11</cp:revision>
  <dcterms:created xsi:type="dcterms:W3CDTF">2022-09-08T19:46:09Z</dcterms:created>
  <dcterms:modified xsi:type="dcterms:W3CDTF">2022-09-13T16:36:29Z</dcterms:modified>
</cp:coreProperties>
</file>